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media/image2.png" ContentType="image/png"/>
  <Override PartName="/ppt/media/image3.jpeg" ContentType="image/jpeg"/>
  <Override PartName="/ppt/media/image1.png" ContentType="image/png"/>
  <Override PartName="/ppt/slideLayouts/slideLayout4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_rels/slideLayout11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3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14.xml" ContentType="application/vnd.openxmlformats-officedocument.presentationml.slide+xml"/>
  <Override PartName="/ppt/slides/_rels/slide13.xml.rels" ContentType="application/vnd.openxmlformats-package.relationships+xml"/>
  <Override PartName="/ppt/slides/_rels/slide5.xml.rels" ContentType="application/vnd.openxmlformats-package.relationships+xml"/>
  <Override PartName="/ppt/slides/_rels/slide3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14.xml.rels" ContentType="application/vnd.openxmlformats-package.relationships+xml"/>
  <Override PartName="/ppt/slides/_rels/slide12.xml.rels" ContentType="application/vnd.openxmlformats-package.relationships+xml"/>
  <Override PartName="/ppt/slides/_rels/slide4.xml.rels" ContentType="application/vnd.openxmlformats-package.relationships+xml"/>
  <Override PartName="/ppt/slides/_rels/slide9.xml.rels" ContentType="application/vnd.openxmlformats-package.relationships+xml"/>
  <Override PartName="/ppt/slides/_rels/slide2.xml.rels" ContentType="application/vnd.openxmlformats-package.relationships+xml"/>
  <Override PartName="/ppt/slides/_rels/slide6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.xml.rels" ContentType="application/vnd.openxmlformats-package.relationships+xml"/>
  <Override PartName="/ppt/slides/slide4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13.xml" ContentType="application/vnd.openxmlformats-officedocument.presentationml.slide+xml"/>
  <Override PartName="/ppt/slides/slide3.xml" ContentType="application/vnd.openxmlformats-officedocument.presentationml.slide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520" cy="1051200"/>
          </a:xfrm>
          <a:prstGeom prst="rect">
            <a:avLst/>
          </a:prstGeom>
        </p:spPr>
        <p:txBody>
          <a:bodyPr lIns="0" rIns="0" tIns="0" bIns="0" anchor="ctr"/>
          <a:p>
            <a:endParaRPr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502920" y="530280"/>
            <a:ext cx="8183520" cy="1997280"/>
          </a:xfrm>
          <a:prstGeom prst="rect">
            <a:avLst/>
          </a:prstGeom>
        </p:spPr>
        <p:txBody>
          <a:bodyPr lIns="0" rIns="0" tIns="0" bIns="0"/>
          <a:p>
            <a:endParaRPr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502920" y="2717640"/>
            <a:ext cx="8183520" cy="1997280"/>
          </a:xfrm>
          <a:prstGeom prst="rect">
            <a:avLst/>
          </a:prstGeom>
        </p:spPr>
        <p:txBody>
          <a:bodyPr lIns="0" rIns="0" tIns="0" bIns="0"/>
          <a:p>
            <a:endParaRPr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520" cy="1051200"/>
          </a:xfrm>
          <a:prstGeom prst="rect">
            <a:avLst/>
          </a:prstGeom>
        </p:spPr>
        <p:txBody>
          <a:bodyPr lIns="0" rIns="0" tIns="0" bIns="0" anchor="ctr"/>
          <a:p>
            <a:endParaRPr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2920" y="530280"/>
            <a:ext cx="3993480" cy="1997280"/>
          </a:xfrm>
          <a:prstGeom prst="rect">
            <a:avLst/>
          </a:prstGeom>
        </p:spPr>
        <p:txBody>
          <a:bodyPr lIns="0" rIns="0" tIns="0" bIns="0"/>
          <a:p>
            <a:endParaRPr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696560" y="530280"/>
            <a:ext cx="3993480" cy="1997280"/>
          </a:xfrm>
          <a:prstGeom prst="rect">
            <a:avLst/>
          </a:prstGeom>
        </p:spPr>
        <p:txBody>
          <a:bodyPr lIns="0" rIns="0" tIns="0" bIns="0"/>
          <a:p>
            <a:endParaRPr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4696560" y="2717640"/>
            <a:ext cx="3993480" cy="1997280"/>
          </a:xfrm>
          <a:prstGeom prst="rect">
            <a:avLst/>
          </a:prstGeom>
        </p:spPr>
        <p:txBody>
          <a:bodyPr lIns="0" rIns="0" tIns="0" bIns="0"/>
          <a:p>
            <a:endParaRPr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502920" y="2717640"/>
            <a:ext cx="3993480" cy="1997280"/>
          </a:xfrm>
          <a:prstGeom prst="rect">
            <a:avLst/>
          </a:prstGeom>
        </p:spPr>
        <p:txBody>
          <a:bodyPr lIns="0" rIns="0" tIns="0" bIns="0"/>
          <a:p>
            <a:endParaRPr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520" cy="1051200"/>
          </a:xfrm>
          <a:prstGeom prst="rect">
            <a:avLst/>
          </a:prstGeom>
        </p:spPr>
        <p:txBody>
          <a:bodyPr lIns="0" rIns="0" tIns="0" bIns="0" anchor="ctr"/>
          <a:p>
            <a:endParaRPr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502920" y="530280"/>
            <a:ext cx="8183520" cy="4187520"/>
          </a:xfrm>
          <a:prstGeom prst="rect">
            <a:avLst/>
          </a:prstGeom>
        </p:spPr>
        <p:txBody>
          <a:bodyPr lIns="0" rIns="0" tIns="0" bIns="0"/>
          <a:p>
            <a:endParaRPr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 type="body"/>
          </p:nvPr>
        </p:nvSpPr>
        <p:spPr>
          <a:xfrm>
            <a:off x="502920" y="530280"/>
            <a:ext cx="8183520" cy="4187520"/>
          </a:xfrm>
          <a:prstGeom prst="rect">
            <a:avLst/>
          </a:prstGeom>
        </p:spPr>
        <p:txBody>
          <a:bodyPr lIns="0" rIns="0" tIns="0" bIns="0"/>
          <a:p>
            <a:endParaRPr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</p:txBody>
      </p:sp>
      <p:pic>
        <p:nvPicPr>
          <p:cNvPr id="39" name="" descr=""/>
          <p:cNvPicPr/>
          <p:nvPr/>
        </p:nvPicPr>
        <p:blipFill>
          <a:blip r:embed="rId2"/>
          <a:stretch/>
        </p:blipFill>
        <p:spPr>
          <a:xfrm>
            <a:off x="1970640" y="530280"/>
            <a:ext cx="5248080" cy="4187520"/>
          </a:xfrm>
          <a:prstGeom prst="rect">
            <a:avLst/>
          </a:prstGeom>
          <a:ln>
            <a:noFill/>
          </a:ln>
        </p:spPr>
      </p:pic>
      <p:pic>
        <p:nvPicPr>
          <p:cNvPr id="40" name="" descr=""/>
          <p:cNvPicPr/>
          <p:nvPr/>
        </p:nvPicPr>
        <p:blipFill>
          <a:blip r:embed="rId3"/>
          <a:stretch/>
        </p:blipFill>
        <p:spPr>
          <a:xfrm>
            <a:off x="1970640" y="530280"/>
            <a:ext cx="5248080" cy="418752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520" cy="1051200"/>
          </a:xfrm>
          <a:prstGeom prst="rect">
            <a:avLst/>
          </a:prstGeom>
        </p:spPr>
        <p:txBody>
          <a:bodyPr lIns="0" rIns="0" tIns="0" bIns="0" anchor="ctr"/>
          <a:p>
            <a:endParaRPr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502920" y="530280"/>
            <a:ext cx="8183520" cy="41875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520" cy="1051200"/>
          </a:xfrm>
          <a:prstGeom prst="rect">
            <a:avLst/>
          </a:prstGeom>
        </p:spPr>
        <p:txBody>
          <a:bodyPr lIns="0" rIns="0" tIns="0" bIns="0" anchor="ctr"/>
          <a:p>
            <a:endParaRPr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2920" y="530280"/>
            <a:ext cx="8183520" cy="4187520"/>
          </a:xfrm>
          <a:prstGeom prst="rect">
            <a:avLst/>
          </a:prstGeom>
        </p:spPr>
        <p:txBody>
          <a:bodyPr lIns="0" rIns="0" tIns="0" bIns="0"/>
          <a:p>
            <a:endParaRPr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520" cy="1051200"/>
          </a:xfrm>
          <a:prstGeom prst="rect">
            <a:avLst/>
          </a:prstGeom>
        </p:spPr>
        <p:txBody>
          <a:bodyPr lIns="0" rIns="0" tIns="0" bIns="0" anchor="ctr"/>
          <a:p>
            <a:endParaRPr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2920" y="530280"/>
            <a:ext cx="3993480" cy="4187520"/>
          </a:xfrm>
          <a:prstGeom prst="rect">
            <a:avLst/>
          </a:prstGeom>
        </p:spPr>
        <p:txBody>
          <a:bodyPr lIns="0" rIns="0" tIns="0" bIns="0"/>
          <a:p>
            <a:endParaRPr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696560" y="530280"/>
            <a:ext cx="3993480" cy="4187520"/>
          </a:xfrm>
          <a:prstGeom prst="rect">
            <a:avLst/>
          </a:prstGeom>
        </p:spPr>
        <p:txBody>
          <a:bodyPr lIns="0" rIns="0" tIns="0" bIns="0"/>
          <a:p>
            <a:endParaRPr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520" cy="1051200"/>
          </a:xfrm>
          <a:prstGeom prst="rect">
            <a:avLst/>
          </a:prstGeom>
        </p:spPr>
        <p:txBody>
          <a:bodyPr lIns="0" rIns="0" tIns="0" bIns="0" anchor="ctr"/>
          <a:p>
            <a:endParaRPr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subTitle"/>
          </p:nvPr>
        </p:nvSpPr>
        <p:spPr>
          <a:xfrm>
            <a:off x="502920" y="4983480"/>
            <a:ext cx="8183520" cy="48740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520" cy="1051200"/>
          </a:xfrm>
          <a:prstGeom prst="rect">
            <a:avLst/>
          </a:prstGeom>
        </p:spPr>
        <p:txBody>
          <a:bodyPr lIns="0" rIns="0" tIns="0" bIns="0" anchor="ctr"/>
          <a:p>
            <a:endParaRPr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502920" y="530280"/>
            <a:ext cx="3993480" cy="1997280"/>
          </a:xfrm>
          <a:prstGeom prst="rect">
            <a:avLst/>
          </a:prstGeom>
        </p:spPr>
        <p:txBody>
          <a:bodyPr lIns="0" rIns="0" tIns="0" bIns="0"/>
          <a:p>
            <a:endParaRPr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502920" y="2717640"/>
            <a:ext cx="3993480" cy="1997280"/>
          </a:xfrm>
          <a:prstGeom prst="rect">
            <a:avLst/>
          </a:prstGeom>
        </p:spPr>
        <p:txBody>
          <a:bodyPr lIns="0" rIns="0" tIns="0" bIns="0"/>
          <a:p>
            <a:endParaRPr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4696560" y="530280"/>
            <a:ext cx="3993480" cy="4187520"/>
          </a:xfrm>
          <a:prstGeom prst="rect">
            <a:avLst/>
          </a:prstGeom>
        </p:spPr>
        <p:txBody>
          <a:bodyPr lIns="0" rIns="0" tIns="0" bIns="0"/>
          <a:p>
            <a:endParaRPr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520" cy="1051200"/>
          </a:xfrm>
          <a:prstGeom prst="rect">
            <a:avLst/>
          </a:prstGeom>
        </p:spPr>
        <p:txBody>
          <a:bodyPr lIns="0" rIns="0" tIns="0" bIns="0" anchor="ctr"/>
          <a:p>
            <a:endParaRPr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502920" y="530280"/>
            <a:ext cx="3993480" cy="4187520"/>
          </a:xfrm>
          <a:prstGeom prst="rect">
            <a:avLst/>
          </a:prstGeom>
        </p:spPr>
        <p:txBody>
          <a:bodyPr lIns="0" rIns="0" tIns="0" bIns="0"/>
          <a:p>
            <a:endParaRPr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4696560" y="530280"/>
            <a:ext cx="3993480" cy="1997280"/>
          </a:xfrm>
          <a:prstGeom prst="rect">
            <a:avLst/>
          </a:prstGeom>
        </p:spPr>
        <p:txBody>
          <a:bodyPr lIns="0" rIns="0" tIns="0" bIns="0"/>
          <a:p>
            <a:endParaRPr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4696560" y="2717640"/>
            <a:ext cx="3993480" cy="1997280"/>
          </a:xfrm>
          <a:prstGeom prst="rect">
            <a:avLst/>
          </a:prstGeom>
        </p:spPr>
        <p:txBody>
          <a:bodyPr lIns="0" rIns="0" tIns="0" bIns="0"/>
          <a:p>
            <a:endParaRPr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520" cy="1051200"/>
          </a:xfrm>
          <a:prstGeom prst="rect">
            <a:avLst/>
          </a:prstGeom>
        </p:spPr>
        <p:txBody>
          <a:bodyPr lIns="0" rIns="0" tIns="0" bIns="0" anchor="ctr"/>
          <a:p>
            <a:endParaRPr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2920" y="530280"/>
            <a:ext cx="3993480" cy="1997280"/>
          </a:xfrm>
          <a:prstGeom prst="rect">
            <a:avLst/>
          </a:prstGeom>
        </p:spPr>
        <p:txBody>
          <a:bodyPr lIns="0" rIns="0" tIns="0" bIns="0"/>
          <a:p>
            <a:endParaRPr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4696560" y="530280"/>
            <a:ext cx="3993480" cy="1997280"/>
          </a:xfrm>
          <a:prstGeom prst="rect">
            <a:avLst/>
          </a:prstGeom>
        </p:spPr>
        <p:txBody>
          <a:bodyPr lIns="0" rIns="0" tIns="0" bIns="0"/>
          <a:p>
            <a:endParaRPr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502920" y="2717640"/>
            <a:ext cx="8183520" cy="1997280"/>
          </a:xfrm>
          <a:prstGeom prst="rect">
            <a:avLst/>
          </a:prstGeom>
        </p:spPr>
        <p:txBody>
          <a:bodyPr lIns="0" rIns="0" tIns="0" bIns="0"/>
          <a:p>
            <a:endParaRPr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eeece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>
            <a:off x="304920" y="329040"/>
            <a:ext cx="8531640" cy="6196320"/>
          </a:xfrm>
          <a:prstGeom prst="roundRect">
            <a:avLst>
              <a:gd name="adj" fmla="val 2081"/>
            </a:avLst>
          </a:prstGeom>
          <a:gradFill>
            <a:gsLst>
              <a:gs pos="0">
                <a:srgbClr val="ffffff"/>
              </a:gs>
              <a:gs pos="98000">
                <a:srgbClr val="ffffff"/>
              </a:gs>
              <a:gs pos="99055">
                <a:srgbClr val="f7f7f7"/>
              </a:gs>
              <a:gs pos="100000">
                <a:srgbClr val="dadada"/>
              </a:gs>
            </a:gsLst>
            <a:lin ang="5400000"/>
          </a:gradFill>
          <a:ln w="2160">
            <a:solidFill>
              <a:srgbClr val="a4a4a3"/>
            </a:solidFill>
            <a:round/>
          </a:ln>
          <a:effectLst>
            <a:outerShdw algn="tl" blurRad="76200" dir="5400000" dist="50800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" name="CustomShape 2"/>
          <p:cNvSpPr/>
          <p:nvPr/>
        </p:nvSpPr>
        <p:spPr>
          <a:xfrm>
            <a:off x="418680" y="434160"/>
            <a:ext cx="8306280" cy="5486040"/>
          </a:xfrm>
          <a:prstGeom prst="roundRect">
            <a:avLst>
              <a:gd name="adj" fmla="val 2127"/>
            </a:avLst>
          </a:prstGeom>
          <a:gradFill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lin ang="0"/>
          </a:gradFill>
          <a:ln w="9000">
            <a:noFill/>
          </a:ln>
          <a:effectLst>
            <a:outerShdw blurRad="65500" dir="5400000" dist="381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2" name="PlaceHolder 3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520" cy="1051200"/>
          </a:xfrm>
          <a:prstGeom prst="rect">
            <a:avLst/>
          </a:prstGeom>
        </p:spPr>
        <p:txBody>
          <a:bodyPr lIns="90000" rIns="90000" tIns="45000" bIns="45000" anchor="b"/>
          <a:p>
            <a:pPr>
              <a:lnSpc>
                <a:spcPct val="100000"/>
              </a:lnSpc>
            </a:pPr>
            <a:r>
              <a:rPr b="1" lang="ru-RU" sz="3600" spc="-1" strike="noStrike">
                <a:solidFill>
                  <a:srgbClr val="6593d9"/>
                </a:solidFill>
                <a:uFill>
                  <a:solidFill>
                    <a:srgbClr val="ffffff"/>
                  </a:solidFill>
                </a:uFill>
                <a:latin typeface="Verdana"/>
              </a:rPr>
              <a:t>Образец заголовка</a:t>
            </a:r>
            <a:endParaRPr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2920" y="530280"/>
            <a:ext cx="8183520" cy="4187520"/>
          </a:xfrm>
          <a:prstGeom prst="rect">
            <a:avLst/>
          </a:prstGeom>
        </p:spPr>
        <p:txBody>
          <a:bodyPr lIns="182880" rIns="90000" tIns="91440" bIns="4500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Verdana"/>
              </a:rPr>
              <a:t>Для правки структуры щёлкните мышью</a:t>
            </a:r>
            <a:endParaRPr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Verdana"/>
              </a:rPr>
              <a:t>Второй уровень структуры</a:t>
            </a:r>
            <a:endParaRPr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Verdana"/>
              </a:rPr>
              <a:t>Третий уровень структуры</a:t>
            </a:r>
            <a:endParaRPr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Verdana"/>
              </a:rPr>
              <a:t>Четвёртый уровень структуры</a:t>
            </a:r>
            <a:endParaRPr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Verdana"/>
              </a:rPr>
              <a:t>Пятый уровень структуры</a:t>
            </a:r>
            <a:endParaRPr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Verdana"/>
              </a:rPr>
              <a:t>Шестой уровень структуры</a:t>
            </a:r>
            <a:endParaRPr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  <a:p>
            <a:pPr marL="265320" indent="-264960">
              <a:lnSpc>
                <a:spcPct val="100000"/>
              </a:lnSpc>
              <a:buClr>
                <a:srgbClr val="4f81bd"/>
              </a:buClr>
              <a:buSzPct val="80000"/>
              <a:buFont typeface="Wingdings 2" charset="2"/>
              <a:buChar char=""/>
            </a:pPr>
            <a:r>
              <a:rPr lang="ru-RU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Verdana"/>
              </a:rPr>
              <a:t>Седьмой уровень структурыОбразец текста</a:t>
            </a:r>
            <a:endParaRPr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  <a:p>
            <a:pPr lvl="1" marL="548640" indent="-200880">
              <a:lnSpc>
                <a:spcPct val="100000"/>
              </a:lnSpc>
              <a:buClr>
                <a:srgbClr val="4f81bd"/>
              </a:buClr>
              <a:buFont typeface="Verdana"/>
              <a:buChar char="◦"/>
            </a:pPr>
            <a:r>
              <a:rPr lang="ru-RU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Verdana"/>
              </a:rPr>
              <a:t>Второй уровень</a:t>
            </a:r>
            <a:endParaRPr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  <a:p>
            <a:pPr lvl="2" marL="786240" indent="-182520">
              <a:lnSpc>
                <a:spcPct val="100000"/>
              </a:lnSpc>
              <a:buClr>
                <a:srgbClr val="ff504b"/>
              </a:buClr>
              <a:buFont typeface="Wingdings 2" charset="2"/>
              <a:buChar char=""/>
            </a:pPr>
            <a:r>
              <a:rPr lang="ru-RU" sz="2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Verdana"/>
              </a:rPr>
              <a:t>Третий уровень</a:t>
            </a:r>
            <a:endParaRPr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  <a:p>
            <a:pPr lvl="3" marL="1024200" indent="-182520">
              <a:lnSpc>
                <a:spcPct val="100000"/>
              </a:lnSpc>
              <a:buClr>
                <a:srgbClr val="ff504b"/>
              </a:buClr>
              <a:buSzPct val="112000"/>
              <a:buFont typeface="Verdana"/>
              <a:buChar char="◦"/>
            </a:pPr>
            <a:r>
              <a:rPr lang="ru-RU" sz="1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Verdana"/>
              </a:rPr>
              <a:t>Четвертый уровень</a:t>
            </a:r>
            <a:endParaRPr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  <a:p>
            <a:pPr lvl="4" marL="1280160" indent="-182520">
              <a:lnSpc>
                <a:spcPct val="100000"/>
              </a:lnSpc>
              <a:buClr>
                <a:srgbClr val="bcff4d"/>
              </a:buClr>
              <a:buFont typeface="Wingdings 2" charset="2"/>
              <a:buChar char=""/>
            </a:pPr>
            <a:r>
              <a:rPr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Verdana"/>
              </a:rPr>
              <a:t>Пятый уровень</a:t>
            </a:r>
            <a:endParaRPr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/>
          </p:nvPr>
        </p:nvSpPr>
        <p:spPr>
          <a:xfrm>
            <a:off x="3776400" y="6111720"/>
            <a:ext cx="2285640" cy="364680"/>
          </a:xfrm>
          <a:prstGeom prst="rect">
            <a:avLst/>
          </a:prstGeom>
        </p:spPr>
        <p:txBody>
          <a:bodyPr lIns="90000" rIns="90000" tIns="45000" bIns="45000" anchor="b"/>
          <a:p>
            <a:pPr algn="r">
              <a:lnSpc>
                <a:spcPct val="100000"/>
              </a:lnSpc>
            </a:pPr>
            <a:r>
              <a:rPr lang="ru-RU" sz="1000" spc="-1" strike="noStrike">
                <a:solidFill>
                  <a:srgbClr val="b0aea6"/>
                </a:solidFill>
                <a:uFill>
                  <a:solidFill>
                    <a:srgbClr val="ffffff"/>
                  </a:solidFill>
                </a:uFill>
                <a:latin typeface="Verdana"/>
              </a:rPr>
              <a:t>10.10.18</a:t>
            </a:r>
            <a:endParaRPr lang="ru-RU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5" name="PlaceHolder 6"/>
          <p:cNvSpPr>
            <a:spLocks noGrp="1"/>
          </p:cNvSpPr>
          <p:nvPr>
            <p:ph type="ftr"/>
          </p:nvPr>
        </p:nvSpPr>
        <p:spPr>
          <a:xfrm>
            <a:off x="6062400" y="6111720"/>
            <a:ext cx="2285640" cy="364680"/>
          </a:xfrm>
          <a:prstGeom prst="rect">
            <a:avLst/>
          </a:prstGeom>
        </p:spPr>
        <p:txBody>
          <a:bodyPr lIns="90000" rIns="90000" tIns="45000" bIns="45000" anchor="b"/>
          <a:p>
            <a:endParaRPr lang="ru-RU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6" name="PlaceHolder 7"/>
          <p:cNvSpPr>
            <a:spLocks noGrp="1"/>
          </p:cNvSpPr>
          <p:nvPr>
            <p:ph type="sldNum"/>
          </p:nvPr>
        </p:nvSpPr>
        <p:spPr>
          <a:xfrm>
            <a:off x="8348400" y="6111720"/>
            <a:ext cx="456840" cy="364680"/>
          </a:xfrm>
          <a:prstGeom prst="rect">
            <a:avLst/>
          </a:prstGeom>
        </p:spPr>
        <p:txBody>
          <a:bodyPr lIns="90000" rIns="90000" tIns="45000" bIns="45000" anchor="b"/>
          <a:p>
            <a:pPr algn="r">
              <a:lnSpc>
                <a:spcPct val="100000"/>
              </a:lnSpc>
            </a:pPr>
            <a:fld id="{9EE46445-5669-49A7-BD6D-E26C4AD617E5}" type="slidenum">
              <a:rPr lang="ru-RU" sz="1000" spc="-1" strike="noStrike">
                <a:solidFill>
                  <a:srgbClr val="b0aea6"/>
                </a:solidFill>
                <a:uFill>
                  <a:solidFill>
                    <a:srgbClr val="ffffff"/>
                  </a:solidFill>
                </a:uFill>
                <a:latin typeface="Verdana"/>
              </a:rPr>
              <a:t>&lt;номер&gt;</a:t>
            </a:fld>
            <a:endParaRPr lang="ru-RU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Shape 1"/>
          <p:cNvSpPr txBox="1"/>
          <p:nvPr/>
        </p:nvSpPr>
        <p:spPr>
          <a:xfrm>
            <a:off x="500040" y="285840"/>
            <a:ext cx="8186400" cy="5428800"/>
          </a:xfrm>
          <a:prstGeom prst="rect">
            <a:avLst/>
          </a:prstGeom>
          <a:noFill/>
          <a:ln>
            <a:noFill/>
          </a:ln>
        </p:spPr>
        <p:txBody>
          <a:bodyPr lIns="182880" rIns="90000" tIns="91440" bIns="45000"/>
          <a:p>
            <a:pPr marL="265320" indent="-264960" algn="ctr">
              <a:lnSpc>
                <a:spcPct val="100000"/>
              </a:lnSpc>
            </a:pPr>
            <a:endParaRPr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  <a:p>
            <a:pPr marL="265320" indent="-264960" algn="ctr">
              <a:lnSpc>
                <a:spcPct val="100000"/>
              </a:lnSpc>
            </a:pPr>
            <a:endParaRPr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  <a:p>
            <a:pPr marL="265320" indent="-264960" algn="ctr">
              <a:lnSpc>
                <a:spcPct val="100000"/>
              </a:lnSpc>
            </a:pPr>
            <a:r>
              <a:rPr b="1" i="1" lang="ru-RU" sz="3600" spc="-1" strike="noStrike">
                <a:solidFill>
                  <a:srgbClr val="632523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ФЕДЕРАЛЬНЫЙ ГОСУДАРСТВЕННЫЙ ОБРАЗОВАТЕЛЬНЫЙ СТАНДАРТ </a:t>
            </a:r>
            <a:endParaRPr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  <a:p>
            <a:pPr marL="265320" indent="-264960" algn="ctr">
              <a:lnSpc>
                <a:spcPct val="100000"/>
              </a:lnSpc>
            </a:pPr>
            <a:r>
              <a:rPr b="1" i="1" lang="ru-RU" sz="3600" spc="-1" strike="noStrike">
                <a:solidFill>
                  <a:srgbClr val="632523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ДОШКОЛЬНОГО ОБРАЗОВАНИЯ</a:t>
            </a:r>
            <a:endParaRPr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  <a:p>
            <a:pPr marL="265320" indent="-264960" algn="ctr">
              <a:lnSpc>
                <a:spcPct val="100000"/>
              </a:lnSpc>
            </a:pPr>
            <a:endParaRPr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extShape 1"/>
          <p:cNvSpPr txBox="1"/>
          <p:nvPr/>
        </p:nvSpPr>
        <p:spPr>
          <a:xfrm>
            <a:off x="0" y="530280"/>
            <a:ext cx="8929440" cy="6041520"/>
          </a:xfrm>
          <a:prstGeom prst="rect">
            <a:avLst/>
          </a:prstGeom>
          <a:noFill/>
          <a:ln>
            <a:noFill/>
          </a:ln>
        </p:spPr>
        <p:txBody>
          <a:bodyPr lIns="182880" rIns="90000" tIns="91440" bIns="45000"/>
          <a:p>
            <a:pPr marL="265320" indent="-264960">
              <a:lnSpc>
                <a:spcPct val="100000"/>
              </a:lnSpc>
            </a:pPr>
            <a:r>
              <a:rPr lang="ru-RU" sz="3200" spc="-1" strike="noStrike" u="sng">
                <a:solidFill>
                  <a:srgbClr val="632523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                     </a:t>
            </a:r>
            <a:r>
              <a:rPr lang="ru-RU" sz="3200" spc="-1" strike="noStrike" u="sng">
                <a:solidFill>
                  <a:srgbClr val="632523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Стандарт решает задачи:</a:t>
            </a:r>
            <a:endParaRPr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  <a:p>
            <a:pPr marL="265320" indent="-264960">
              <a:lnSpc>
                <a:spcPct val="100000"/>
              </a:lnSpc>
              <a:buClr>
                <a:srgbClr val="4f81bd"/>
              </a:buClr>
              <a:buSzPct val="80000"/>
              <a:buFont typeface="Wingdings 2" charset="2"/>
              <a:buChar char=""/>
            </a:pPr>
            <a:r>
              <a:rPr lang="ru-RU" sz="3200" spc="-1" strike="noStrike">
                <a:solidFill>
                  <a:srgbClr val="632523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обеспечения вариативности и разнообразия содержания образовательных программ и организационных форм уровня дошкольного образования, возможности формирования образовательных программ различных уровней сложности и направленности с учётом образовательных потребностей и способностей воспитанников;</a:t>
            </a:r>
            <a:endParaRPr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  <a:p>
            <a:pPr marL="265320" indent="-264960">
              <a:lnSpc>
                <a:spcPct val="100000"/>
              </a:lnSpc>
              <a:buClr>
                <a:srgbClr val="4f81bd"/>
              </a:buClr>
              <a:buSzPct val="80000"/>
              <a:buFont typeface="Wingdings 2" charset="2"/>
              <a:buChar char=""/>
            </a:pPr>
            <a:r>
              <a:rPr lang="ru-RU" sz="3200" spc="-1" strike="noStrike">
                <a:solidFill>
                  <a:srgbClr val="632523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формирования социокультурной среды, соответствующей возрастным и индивидуальным особенностям детей;</a:t>
            </a:r>
            <a:endParaRPr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</p:txBody>
      </p:sp>
    </p:spTree>
  </p:cSld>
  <p:timing>
    <p:tnLst>
      <p:par>
        <p:cTn id="19" dur="indefinite" restart="never" nodeType="tmRoot">
          <p:childTnLst>
            <p:seq>
              <p:cTn id="2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extShape 1"/>
          <p:cNvSpPr txBox="1"/>
          <p:nvPr/>
        </p:nvSpPr>
        <p:spPr>
          <a:xfrm>
            <a:off x="0" y="214200"/>
            <a:ext cx="8929440" cy="4755600"/>
          </a:xfrm>
          <a:prstGeom prst="rect">
            <a:avLst/>
          </a:prstGeom>
          <a:noFill/>
          <a:ln>
            <a:noFill/>
          </a:ln>
        </p:spPr>
        <p:txBody>
          <a:bodyPr lIns="182880" rIns="90000" tIns="91440" bIns="45000"/>
          <a:p>
            <a:pPr marL="265320" indent="-264960">
              <a:lnSpc>
                <a:spcPct val="100000"/>
              </a:lnSpc>
            </a:pPr>
            <a:r>
              <a:rPr lang="ru-RU" sz="2800" spc="-1" strike="noStrike" u="sng">
                <a:solidFill>
                  <a:srgbClr val="632523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                       </a:t>
            </a:r>
            <a:r>
              <a:rPr lang="ru-RU" sz="2800" spc="-1" strike="noStrike" u="sng">
                <a:solidFill>
                  <a:srgbClr val="632523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Стандарт решает задачи:</a:t>
            </a:r>
            <a:endParaRPr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  <a:p>
            <a:pPr marL="265320" indent="-264960">
              <a:lnSpc>
                <a:spcPct val="100000"/>
              </a:lnSpc>
              <a:buClr>
                <a:srgbClr val="4f81bd"/>
              </a:buClr>
              <a:buSzPct val="80000"/>
              <a:buFont typeface="Wingdings 2" charset="2"/>
              <a:buChar char=""/>
            </a:pPr>
            <a:r>
              <a:rPr lang="ru-RU" sz="2800" spc="-1" strike="noStrike">
                <a:solidFill>
                  <a:srgbClr val="632523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обеспечения равных возможностей полноценного развития каждого ребёнка в период дошкольного детства независимо от места проживания, пола, нации, языка, социального статуса, психофизиологических особенностей (в том числе ограниченных возможностей здоровья); </a:t>
            </a:r>
            <a:endParaRPr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  <a:p>
            <a:pPr marL="265320" indent="-264960">
              <a:lnSpc>
                <a:spcPct val="100000"/>
              </a:lnSpc>
              <a:buClr>
                <a:srgbClr val="4f81bd"/>
              </a:buClr>
              <a:buSzPct val="80000"/>
              <a:buFont typeface="Wingdings 2" charset="2"/>
              <a:buChar char=""/>
            </a:pPr>
            <a:r>
              <a:rPr lang="ru-RU" sz="2800" spc="-1" strike="noStrike">
                <a:solidFill>
                  <a:srgbClr val="632523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обеспечения преемственности основных образовательных программ дошкольного и начального общего образования; </a:t>
            </a:r>
            <a:endParaRPr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  <a:p>
            <a:pPr marL="265320" indent="-264960">
              <a:lnSpc>
                <a:spcPct val="100000"/>
              </a:lnSpc>
              <a:buClr>
                <a:srgbClr val="4f81bd"/>
              </a:buClr>
              <a:buSzPct val="80000"/>
              <a:buFont typeface="Wingdings 2" charset="2"/>
              <a:buChar char=""/>
            </a:pPr>
            <a:r>
              <a:rPr lang="ru-RU" sz="2800" spc="-1" strike="noStrike">
                <a:solidFill>
                  <a:srgbClr val="632523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r>
              <a:rPr lang="ru-RU" sz="2800" spc="-1" strike="noStrike">
                <a:solidFill>
                  <a:srgbClr val="632523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определения направлений для систематического межведомственного взаимодействия, а также взаимодействия педагогических и общественных объединений. </a:t>
            </a:r>
            <a:endParaRPr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</p:txBody>
      </p:sp>
    </p:spTree>
  </p:cSld>
  <p:timing>
    <p:tnLst>
      <p:par>
        <p:cTn id="21" dur="indefinite" restart="never" nodeType="tmRoot">
          <p:childTnLst>
            <p:seq>
              <p:cTn id="2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Shape 1"/>
          <p:cNvSpPr txBox="1"/>
          <p:nvPr/>
        </p:nvSpPr>
        <p:spPr>
          <a:xfrm>
            <a:off x="357120" y="428760"/>
            <a:ext cx="8183520" cy="6000480"/>
          </a:xfrm>
          <a:prstGeom prst="rect">
            <a:avLst/>
          </a:prstGeom>
          <a:noFill/>
          <a:ln>
            <a:noFill/>
          </a:ln>
        </p:spPr>
        <p:txBody>
          <a:bodyPr lIns="182880" rIns="90000" tIns="91440" bIns="45000"/>
          <a:p>
            <a:pPr marL="265320" indent="-264960">
              <a:lnSpc>
                <a:spcPct val="100000"/>
              </a:lnSpc>
            </a:pPr>
            <a:r>
              <a:rPr lang="ru-RU" sz="2800" spc="-1" strike="noStrike" u="sng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                        </a:t>
            </a:r>
            <a:r>
              <a:rPr lang="ru-RU" sz="2800" spc="-1" strike="noStrike" u="sng">
                <a:solidFill>
                  <a:srgbClr val="632523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Стандарт является основой для: </a:t>
            </a:r>
            <a:endParaRPr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  <a:p>
            <a:pPr marL="265320" indent="-264960">
              <a:lnSpc>
                <a:spcPct val="100000"/>
              </a:lnSpc>
              <a:buClr>
                <a:srgbClr val="4f81bd"/>
              </a:buClr>
              <a:buSzPct val="80000"/>
              <a:buFont typeface="Wingdings 2" charset="2"/>
              <a:buChar char=""/>
            </a:pPr>
            <a:r>
              <a:rPr lang="ru-RU" sz="2800" spc="-1" strike="noStrike">
                <a:solidFill>
                  <a:srgbClr val="632523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разработки и реализации Программы; </a:t>
            </a:r>
            <a:endParaRPr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  <a:p>
            <a:pPr marL="265320" indent="-264960">
              <a:lnSpc>
                <a:spcPct val="100000"/>
              </a:lnSpc>
              <a:buClr>
                <a:srgbClr val="4f81bd"/>
              </a:buClr>
              <a:buSzPct val="80000"/>
              <a:buFont typeface="Wingdings 2" charset="2"/>
              <a:buChar char=""/>
            </a:pPr>
            <a:r>
              <a:rPr lang="ru-RU" sz="2800" spc="-1" strike="noStrike">
                <a:solidFill>
                  <a:srgbClr val="632523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разработки примерных образовательных программ дошкольного образования; </a:t>
            </a:r>
            <a:endParaRPr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  <a:p>
            <a:pPr marL="265320" indent="-264960">
              <a:lnSpc>
                <a:spcPct val="100000"/>
              </a:lnSpc>
              <a:buClr>
                <a:srgbClr val="4f81bd"/>
              </a:buClr>
              <a:buSzPct val="80000"/>
              <a:buFont typeface="Wingdings 2" charset="2"/>
              <a:buChar char=""/>
            </a:pPr>
            <a:r>
              <a:rPr lang="ru-RU" sz="2800" spc="-1" strike="noStrike">
                <a:solidFill>
                  <a:srgbClr val="632523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r>
              <a:rPr lang="ru-RU" sz="2800" spc="-1" strike="noStrike">
                <a:solidFill>
                  <a:srgbClr val="632523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разработки нормативов финансового обеспечения реализации Программы; </a:t>
            </a:r>
            <a:endParaRPr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  <a:p>
            <a:pPr marL="265320" indent="-264960">
              <a:lnSpc>
                <a:spcPct val="100000"/>
              </a:lnSpc>
              <a:buClr>
                <a:srgbClr val="4f81bd"/>
              </a:buClr>
              <a:buSzPct val="80000"/>
              <a:buFont typeface="Wingdings 2" charset="2"/>
              <a:buChar char=""/>
            </a:pPr>
            <a:r>
              <a:rPr lang="ru-RU" sz="2800" spc="-1" strike="noStrike">
                <a:solidFill>
                  <a:srgbClr val="632523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формирования учредителем государственного (муниципального) задания в отношении Организаций; </a:t>
            </a:r>
            <a:endParaRPr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  <a:p>
            <a:pPr marL="265320" indent="-264960">
              <a:lnSpc>
                <a:spcPct val="100000"/>
              </a:lnSpc>
              <a:buClr>
                <a:srgbClr val="4f81bd"/>
              </a:buClr>
              <a:buSzPct val="80000"/>
              <a:buFont typeface="Wingdings 2" charset="2"/>
              <a:buChar char=""/>
            </a:pPr>
            <a:r>
              <a:rPr lang="ru-RU" sz="2800" spc="-1" strike="noStrike">
                <a:solidFill>
                  <a:srgbClr val="632523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объективной оценки соответствия образовательной деятельности Организации требованиям Стандарта к условиям реализации и структуре Программы; </a:t>
            </a:r>
            <a:endParaRPr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  <a:p>
            <a:pPr marL="265320" indent="-264960">
              <a:lnSpc>
                <a:spcPct val="100000"/>
              </a:lnSpc>
              <a:buClr>
                <a:srgbClr val="4f81bd"/>
              </a:buClr>
              <a:buSzPct val="80000"/>
              <a:buFont typeface="Wingdings 2" charset="2"/>
              <a:buChar char=""/>
            </a:pPr>
            <a:r>
              <a:rPr lang="ru-RU" sz="2800" spc="-1" strike="noStrike">
                <a:solidFill>
                  <a:srgbClr val="632523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r>
              <a:rPr lang="ru-RU" sz="2800" spc="-1" strike="noStrike">
                <a:solidFill>
                  <a:srgbClr val="632523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подготовки, профессиональной переподготовки, повышения квалификации и аттестации педагогических работников, административно-управленческого персонала государственных и муниципальных Организаций. </a:t>
            </a:r>
            <a:endParaRPr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  <a:p>
            <a:pPr marL="265320" indent="-264960">
              <a:lnSpc>
                <a:spcPct val="100000"/>
              </a:lnSpc>
            </a:pPr>
            <a:r>
              <a:rPr lang="ru-RU" sz="2800" spc="-1" strike="noStrike">
                <a:solidFill>
                  <a:srgbClr val="632523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endParaRPr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</p:txBody>
      </p:sp>
    </p:spTree>
  </p:cSld>
  <p:timing>
    <p:tnLst>
      <p:par>
        <p:cTn id="23" dur="indefinite" restart="never" nodeType="tmRoot">
          <p:childTnLst>
            <p:seq>
              <p:cTn id="2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extShape 1"/>
          <p:cNvSpPr txBox="1"/>
          <p:nvPr/>
        </p:nvSpPr>
        <p:spPr>
          <a:xfrm>
            <a:off x="502920" y="530280"/>
            <a:ext cx="8183520" cy="4684320"/>
          </a:xfrm>
          <a:prstGeom prst="rect">
            <a:avLst/>
          </a:prstGeom>
          <a:noFill/>
          <a:ln>
            <a:noFill/>
          </a:ln>
        </p:spPr>
        <p:txBody>
          <a:bodyPr lIns="182880" rIns="90000" tIns="91440" bIns="45000"/>
          <a:p>
            <a:pPr marL="265320" indent="-264960">
              <a:lnSpc>
                <a:spcPct val="100000"/>
              </a:lnSpc>
            </a:pPr>
            <a:r>
              <a:rPr lang="ru-RU" sz="3200" spc="-1" strike="noStrike" u="sng">
                <a:solidFill>
                  <a:srgbClr val="632523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Стандарт устанавливает требования, обязательные при реализации Программы, в том числе: </a:t>
            </a:r>
            <a:endParaRPr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  <a:p>
            <a:pPr marL="265320" indent="-264960">
              <a:lnSpc>
                <a:spcPct val="100000"/>
              </a:lnSpc>
              <a:buClr>
                <a:srgbClr val="4f81bd"/>
              </a:buClr>
              <a:buSzPct val="80000"/>
              <a:buFont typeface="Wingdings 2" charset="2"/>
              <a:buChar char=""/>
            </a:pPr>
            <a:r>
              <a:rPr lang="ru-RU" sz="3200" spc="-1" strike="noStrike">
                <a:solidFill>
                  <a:srgbClr val="632523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к структуре Программы; </a:t>
            </a:r>
            <a:endParaRPr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  <a:p>
            <a:pPr marL="265320" indent="-264960">
              <a:lnSpc>
                <a:spcPct val="100000"/>
              </a:lnSpc>
              <a:buClr>
                <a:srgbClr val="4f81bd"/>
              </a:buClr>
              <a:buSzPct val="80000"/>
              <a:buFont typeface="Wingdings 2" charset="2"/>
              <a:buChar char=""/>
            </a:pPr>
            <a:r>
              <a:rPr lang="ru-RU" sz="3200" spc="-1" strike="noStrike">
                <a:solidFill>
                  <a:srgbClr val="632523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к условиям реализации Программы, включающим требования к психолого-педагогическим, кадровым, финансовым условиям и к предметно-пространственной среде; </a:t>
            </a:r>
            <a:endParaRPr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  <a:p>
            <a:pPr marL="265320" indent="-264960">
              <a:lnSpc>
                <a:spcPct val="100000"/>
              </a:lnSpc>
              <a:buClr>
                <a:srgbClr val="4f81bd"/>
              </a:buClr>
              <a:buSzPct val="80000"/>
              <a:buFont typeface="Wingdings 2" charset="2"/>
              <a:buChar char=""/>
            </a:pPr>
            <a:r>
              <a:rPr lang="ru-RU" sz="3200" spc="-1" strike="noStrike">
                <a:solidFill>
                  <a:srgbClr val="632523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r>
              <a:rPr lang="ru-RU" sz="3200" spc="-1" strike="noStrike">
                <a:solidFill>
                  <a:srgbClr val="632523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к результатам освоения Программы, представленным в виде целевых ориентиров дошкольного образования. </a:t>
            </a:r>
            <a:endParaRPr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</p:txBody>
      </p:sp>
    </p:spTree>
  </p:cSld>
  <p:timing>
    <p:tnLst>
      <p:par>
        <p:cTn id="25" dur="indefinite" restart="never" nodeType="tmRoot">
          <p:childTnLst>
            <p:seq>
              <p:cTn id="2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extShape 1"/>
          <p:cNvSpPr txBox="1"/>
          <p:nvPr/>
        </p:nvSpPr>
        <p:spPr>
          <a:xfrm>
            <a:off x="502920" y="4983480"/>
            <a:ext cx="8183520" cy="10512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endParaRPr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</p:txBody>
      </p:sp>
      <p:pic>
        <p:nvPicPr>
          <p:cNvPr id="55" name="Содержимое 3" descr=""/>
          <p:cNvPicPr/>
          <p:nvPr/>
        </p:nvPicPr>
        <p:blipFill>
          <a:blip r:embed="rId1"/>
          <a:stretch/>
        </p:blipFill>
        <p:spPr>
          <a:xfrm>
            <a:off x="285840" y="214200"/>
            <a:ext cx="8500680" cy="6143400"/>
          </a:xfrm>
          <a:prstGeom prst="rect">
            <a:avLst/>
          </a:prstGeom>
          <a:ln w="9360">
            <a:noFill/>
          </a:ln>
        </p:spPr>
      </p:pic>
    </p:spTree>
  </p:cSld>
  <p:timing>
    <p:tnLst>
      <p:par>
        <p:cTn id="27" dur="indefinite" restart="never" nodeType="tmRoot">
          <p:childTnLst>
            <p:seq>
              <p:cTn id="2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Shape 1"/>
          <p:cNvSpPr txBox="1"/>
          <p:nvPr/>
        </p:nvSpPr>
        <p:spPr>
          <a:xfrm>
            <a:off x="571320" y="530280"/>
            <a:ext cx="8115120" cy="4898520"/>
          </a:xfrm>
          <a:prstGeom prst="rect">
            <a:avLst/>
          </a:prstGeom>
          <a:noFill/>
          <a:ln>
            <a:noFill/>
          </a:ln>
        </p:spPr>
        <p:txBody>
          <a:bodyPr lIns="182880" rIns="90000" tIns="91440" bIns="45000"/>
          <a:p>
            <a:pPr>
              <a:lnSpc>
                <a:spcPct val="100000"/>
              </a:lnSpc>
            </a:pPr>
            <a:endParaRPr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  <a:p>
            <a:pPr>
              <a:lnSpc>
                <a:spcPct val="100000"/>
              </a:lnSpc>
            </a:pPr>
            <a:endParaRPr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  <a:p>
            <a:pPr marL="265320" indent="-264960">
              <a:lnSpc>
                <a:spcPct val="100000"/>
              </a:lnSpc>
              <a:buClr>
                <a:srgbClr val="4f81bd"/>
              </a:buClr>
              <a:buSzPct val="80000"/>
              <a:buFont typeface="Wingdings 2" charset="2"/>
              <a:buChar char=""/>
            </a:pPr>
            <a:r>
              <a:rPr lang="ru-RU" sz="3200" spc="-1" strike="noStrike">
                <a:solidFill>
                  <a:srgbClr val="632523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ФГОС дошкольного образования разработан впервые в российской истории в соответствии с требованиями вступившего в силу 1 сентября 2013 года Федерального закона «Об образовании в Российской Федерации"</a:t>
            </a:r>
            <a:endParaRPr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</p:txBody>
      </p:sp>
    </p:spTree>
  </p:cSld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extShape 1"/>
          <p:cNvSpPr txBox="1"/>
          <p:nvPr/>
        </p:nvSpPr>
        <p:spPr>
          <a:xfrm>
            <a:off x="428760" y="500040"/>
            <a:ext cx="8183520" cy="5398560"/>
          </a:xfrm>
          <a:prstGeom prst="rect">
            <a:avLst/>
          </a:prstGeom>
          <a:noFill/>
          <a:ln>
            <a:noFill/>
          </a:ln>
        </p:spPr>
        <p:txBody>
          <a:bodyPr lIns="182880" rIns="90000" tIns="91440" bIns="45000"/>
          <a:p>
            <a:pPr>
              <a:lnSpc>
                <a:spcPct val="100000"/>
              </a:lnSpc>
            </a:pPr>
            <a:endParaRPr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  <a:p>
            <a:pPr>
              <a:lnSpc>
                <a:spcPct val="100000"/>
              </a:lnSpc>
            </a:pPr>
            <a:endParaRPr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  <a:p>
            <a:pPr marL="265320" indent="-264960">
              <a:lnSpc>
                <a:spcPct val="100000"/>
              </a:lnSpc>
              <a:buClr>
                <a:srgbClr val="4f81bd"/>
              </a:buClr>
              <a:buSzPct val="80000"/>
              <a:buFont typeface="Wingdings 2" charset="2"/>
              <a:buChar char=""/>
            </a:pPr>
            <a:r>
              <a:rPr lang="ru-RU" sz="3200" spc="-1" strike="noStrike" u="sng">
                <a:solidFill>
                  <a:srgbClr val="632523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Предметом регулирования ФГОС дошкольного образования </a:t>
            </a:r>
            <a:r>
              <a:rPr lang="ru-RU" sz="3200" spc="-1" strike="noStrike">
                <a:solidFill>
                  <a:srgbClr val="632523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являются отношения в сфере образования между их участниками, возникающие при реализации основной образовательной программы дошкольного образования организацией, осуществляющей  образовательную деятельность</a:t>
            </a:r>
            <a:endParaRPr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</p:txBody>
      </p:sp>
    </p:spTree>
  </p:cSld>
  <p:timing>
    <p:tnLst>
      <p:par>
        <p:cTn id="5" dur="indefinite" restart="never" nodeType="tmRoot">
          <p:childTnLst>
            <p:seq>
              <p:cTn id="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xtShape 1"/>
          <p:cNvSpPr txBox="1"/>
          <p:nvPr/>
        </p:nvSpPr>
        <p:spPr>
          <a:xfrm>
            <a:off x="500040" y="1285920"/>
            <a:ext cx="8183520" cy="4187520"/>
          </a:xfrm>
          <a:prstGeom prst="rect">
            <a:avLst/>
          </a:prstGeom>
          <a:noFill/>
          <a:ln>
            <a:noFill/>
          </a:ln>
        </p:spPr>
        <p:txBody>
          <a:bodyPr lIns="182880" rIns="90000" tIns="91440" bIns="45000"/>
          <a:p>
            <a:pPr marL="265320" indent="-264960">
              <a:lnSpc>
                <a:spcPct val="100000"/>
              </a:lnSpc>
              <a:buClr>
                <a:srgbClr val="4f81bd"/>
              </a:buClr>
              <a:buSzPct val="80000"/>
              <a:buFont typeface="Wingdings 2" charset="2"/>
              <a:buChar char=""/>
            </a:pPr>
            <a:r>
              <a:rPr lang="ru-RU" sz="3200" spc="-1" strike="noStrike" u="sng">
                <a:solidFill>
                  <a:srgbClr val="632523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Стандарт разработан на основе </a:t>
            </a:r>
            <a:r>
              <a:rPr lang="ru-RU" sz="3200" spc="-1" strike="noStrike">
                <a:solidFill>
                  <a:srgbClr val="632523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Конвенции ООН о правах ребенка, Конституции РФ, законодательства РФ и обеспечивает возможность учёта региональных, национальных, этнокультурных и других особенностей народов РФ при разработке и реализации Программы дошкольного учреждения</a:t>
            </a:r>
            <a:endParaRPr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</p:txBody>
      </p:sp>
    </p:spTree>
  </p:cSld>
  <p:timing>
    <p:tnLst>
      <p:par>
        <p:cTn id="7" dur="indefinite" restart="never" nodeType="tmRoot">
          <p:childTnLst>
            <p:seq>
              <p:cTn id="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extShape 1"/>
          <p:cNvSpPr txBox="1"/>
          <p:nvPr/>
        </p:nvSpPr>
        <p:spPr>
          <a:xfrm>
            <a:off x="502920" y="785880"/>
            <a:ext cx="8183520" cy="5143320"/>
          </a:xfrm>
          <a:prstGeom prst="rect">
            <a:avLst/>
          </a:prstGeom>
          <a:noFill/>
          <a:ln>
            <a:noFill/>
          </a:ln>
        </p:spPr>
        <p:txBody>
          <a:bodyPr lIns="182880" rIns="90000" tIns="91440" bIns="45000"/>
          <a:p>
            <a:pPr marL="265320" indent="-264960">
              <a:lnSpc>
                <a:spcPct val="100000"/>
              </a:lnSpc>
            </a:pPr>
            <a:r>
              <a:rPr lang="ru-RU" sz="3200" spc="-1" strike="noStrike" u="sng">
                <a:solidFill>
                  <a:srgbClr val="632523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При разработке Стандарта учтены:</a:t>
            </a:r>
            <a:endParaRPr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  <a:p>
            <a:pPr marL="265320" indent="-264960">
              <a:lnSpc>
                <a:spcPct val="100000"/>
              </a:lnSpc>
              <a:buClr>
                <a:srgbClr val="4f81bd"/>
              </a:buClr>
              <a:buSzPct val="80000"/>
              <a:buFont typeface="Wingdings 2" charset="2"/>
              <a:buChar char=""/>
            </a:pPr>
            <a:r>
              <a:rPr lang="ru-RU" sz="3200" spc="-1" strike="noStrike">
                <a:solidFill>
                  <a:srgbClr val="632523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особые образовательные потребности отдельных категорий детей, в том числе с ограниченными возможностями здоровья;</a:t>
            </a:r>
            <a:endParaRPr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  <a:p>
            <a:pPr marL="265320" indent="-264960">
              <a:lnSpc>
                <a:spcPct val="100000"/>
              </a:lnSpc>
              <a:buClr>
                <a:srgbClr val="4f81bd"/>
              </a:buClr>
              <a:buSzPct val="80000"/>
              <a:buFont typeface="Wingdings 2" charset="2"/>
              <a:buChar char=""/>
            </a:pPr>
            <a:r>
              <a:rPr lang="ru-RU" sz="3200" spc="-1" strike="noStrike">
                <a:solidFill>
                  <a:srgbClr val="632523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возможности освоения ребёнком Программы на разных этапах её реализации.</a:t>
            </a:r>
            <a:endParaRPr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  <a:p>
            <a:pPr>
              <a:lnSpc>
                <a:spcPct val="100000"/>
              </a:lnSpc>
            </a:pPr>
            <a:endParaRPr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</p:txBody>
      </p:sp>
    </p:spTree>
  </p:cSld>
  <p:timing>
    <p:tnLst>
      <p:par>
        <p:cTn id="9" dur="indefinite" restart="never" nodeType="tmRoot">
          <p:childTnLst>
            <p:seq>
              <p:cTn id="1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Shape 1"/>
          <p:cNvSpPr txBox="1"/>
          <p:nvPr/>
        </p:nvSpPr>
        <p:spPr>
          <a:xfrm>
            <a:off x="214200" y="214200"/>
            <a:ext cx="8715240" cy="5000400"/>
          </a:xfrm>
          <a:prstGeom prst="rect">
            <a:avLst/>
          </a:prstGeom>
          <a:noFill/>
          <a:ln>
            <a:noFill/>
          </a:ln>
        </p:spPr>
        <p:txBody>
          <a:bodyPr lIns="182880" rIns="90000" tIns="91440" bIns="45000"/>
          <a:p>
            <a:pPr marL="265320" indent="-264960">
              <a:lnSpc>
                <a:spcPct val="100000"/>
              </a:lnSpc>
            </a:pPr>
            <a:r>
              <a:rPr lang="ru-RU" sz="3200" spc="-1" strike="noStrike" u="sng">
                <a:solidFill>
                  <a:srgbClr val="632523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Стандарт утверждает основные принципы:</a:t>
            </a:r>
            <a:endParaRPr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  <a:p>
            <a:pPr marL="265320" indent="-264960">
              <a:lnSpc>
                <a:spcPct val="100000"/>
              </a:lnSpc>
              <a:buClr>
                <a:srgbClr val="4f81bd"/>
              </a:buClr>
              <a:buSzPct val="80000"/>
              <a:buFont typeface="Wingdings 2" charset="2"/>
              <a:buChar char=""/>
            </a:pPr>
            <a:r>
              <a:rPr lang="ru-RU" sz="3200" spc="-1" strike="noStrike">
                <a:solidFill>
                  <a:srgbClr val="632523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поддержки разнообразия  детства;</a:t>
            </a:r>
            <a:endParaRPr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  <a:p>
            <a:pPr marL="265320" indent="-264960">
              <a:lnSpc>
                <a:spcPct val="100000"/>
              </a:lnSpc>
              <a:buClr>
                <a:srgbClr val="4f81bd"/>
              </a:buClr>
              <a:buSzPct val="80000"/>
              <a:buFont typeface="Wingdings 2" charset="2"/>
              <a:buChar char=""/>
            </a:pPr>
            <a:r>
              <a:rPr lang="ru-RU" sz="3200" spc="-1" strike="noStrike">
                <a:solidFill>
                  <a:srgbClr val="632523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сохранения уникальности и самоценности дошкольного детства как важного этапа в общем развитии человека;</a:t>
            </a:r>
            <a:endParaRPr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  <a:p>
            <a:pPr marL="265320" indent="-264960">
              <a:lnSpc>
                <a:spcPct val="100000"/>
              </a:lnSpc>
              <a:buClr>
                <a:srgbClr val="4f81bd"/>
              </a:buClr>
              <a:buSzPct val="80000"/>
              <a:buFont typeface="Wingdings 2" charset="2"/>
              <a:buChar char=""/>
            </a:pPr>
            <a:r>
              <a:rPr lang="ru-RU" sz="3200" spc="-1" strike="noStrike">
                <a:solidFill>
                  <a:srgbClr val="632523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полноценного проживания ребёнком всех этапов дошкольного детства, амплификации (обогащения) детского развития;</a:t>
            </a:r>
            <a:endParaRPr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  <a:p>
            <a:pPr marL="265320" indent="-264960">
              <a:lnSpc>
                <a:spcPct val="100000"/>
              </a:lnSpc>
              <a:buClr>
                <a:srgbClr val="4f81bd"/>
              </a:buClr>
              <a:buSzPct val="80000"/>
              <a:buFont typeface="Wingdings 2" charset="2"/>
              <a:buChar char=""/>
            </a:pPr>
            <a:r>
              <a:rPr lang="ru-RU" sz="3200" spc="-1" strike="noStrike">
                <a:solidFill>
                  <a:srgbClr val="632523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создания благоприятной социальной ситуации развития каждого ребёнка в соответствии с его возрастными и индивидуальными особенностями и склонностями;</a:t>
            </a:r>
            <a:endParaRPr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</p:txBody>
      </p:sp>
    </p:spTree>
  </p:cSld>
  <p:timing>
    <p:tnLst>
      <p:par>
        <p:cTn id="11" dur="indefinite" restart="never" nodeType="tmRoot">
          <p:childTnLst>
            <p:seq>
              <p:cTn id="1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Shape 1"/>
          <p:cNvSpPr txBox="1"/>
          <p:nvPr/>
        </p:nvSpPr>
        <p:spPr>
          <a:xfrm>
            <a:off x="285840" y="530280"/>
            <a:ext cx="8572320" cy="5898600"/>
          </a:xfrm>
          <a:prstGeom prst="rect">
            <a:avLst/>
          </a:prstGeom>
          <a:noFill/>
          <a:ln>
            <a:noFill/>
          </a:ln>
        </p:spPr>
        <p:txBody>
          <a:bodyPr lIns="182880" rIns="90000" tIns="91440" bIns="45000"/>
          <a:p>
            <a:pPr marL="265320" indent="-264960">
              <a:lnSpc>
                <a:spcPct val="100000"/>
              </a:lnSpc>
            </a:pPr>
            <a:r>
              <a:rPr lang="ru-RU" sz="4100" spc="-1" strike="noStrike" u="sng">
                <a:solidFill>
                  <a:srgbClr val="632523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Стандарт утверждает основные принципы:</a:t>
            </a:r>
            <a:endParaRPr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  <a:p>
            <a:pPr marL="265320" indent="-264960">
              <a:lnSpc>
                <a:spcPct val="100000"/>
              </a:lnSpc>
              <a:buClr>
                <a:srgbClr val="4f81bd"/>
              </a:buClr>
              <a:buSzPct val="80000"/>
              <a:buFont typeface="Wingdings 2" charset="2"/>
              <a:buChar char=""/>
            </a:pPr>
            <a:r>
              <a:rPr lang="ru-RU" sz="4100" spc="-1" strike="noStrike">
                <a:solidFill>
                  <a:srgbClr val="632523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содействия и сотрудничества детей и взрослых в процессе развития детей и их взаимодействия с людьми, культурой и окружающим миром;</a:t>
            </a:r>
            <a:endParaRPr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  <a:p>
            <a:pPr marL="265320" indent="-264960">
              <a:lnSpc>
                <a:spcPct val="100000"/>
              </a:lnSpc>
              <a:buClr>
                <a:srgbClr val="4f81bd"/>
              </a:buClr>
              <a:buSzPct val="80000"/>
              <a:buFont typeface="Wingdings 2" charset="2"/>
              <a:buChar char=""/>
            </a:pPr>
            <a:r>
              <a:rPr lang="ru-RU" sz="4100" spc="-1" strike="noStrike">
                <a:solidFill>
                  <a:srgbClr val="632523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приобщения детей к социокультурным нормам, традициям семьи, общества и государства; </a:t>
            </a:r>
            <a:endParaRPr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  <a:p>
            <a:pPr marL="265320" indent="-264960">
              <a:lnSpc>
                <a:spcPct val="100000"/>
              </a:lnSpc>
              <a:buClr>
                <a:srgbClr val="4f81bd"/>
              </a:buClr>
              <a:buSzPct val="80000"/>
              <a:buFont typeface="Wingdings 2" charset="2"/>
              <a:buChar char=""/>
            </a:pPr>
            <a:r>
              <a:rPr lang="ru-RU" sz="4100" spc="-1" strike="noStrike">
                <a:solidFill>
                  <a:srgbClr val="632523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r>
              <a:rPr lang="ru-RU" sz="4100" spc="-1" strike="noStrike">
                <a:solidFill>
                  <a:srgbClr val="632523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формирования познавательных интересов и познавательных действий ребёнка через его включение в различные виды деятельности;</a:t>
            </a:r>
            <a:endParaRPr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  <a:p>
            <a:pPr marL="265320" indent="-264960">
              <a:lnSpc>
                <a:spcPct val="100000"/>
              </a:lnSpc>
              <a:buClr>
                <a:srgbClr val="4f81bd"/>
              </a:buClr>
              <a:buSzPct val="80000"/>
              <a:buFont typeface="Wingdings 2" charset="2"/>
              <a:buChar char=""/>
            </a:pPr>
            <a:r>
              <a:rPr lang="ru-RU" sz="4100" spc="-1" strike="noStrike">
                <a:solidFill>
                  <a:srgbClr val="632523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учёта этнокультурной и социальной ситуации развития детей.</a:t>
            </a:r>
            <a:endParaRPr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  <a:p>
            <a:pPr marL="265320" indent="-264960">
              <a:lnSpc>
                <a:spcPct val="100000"/>
              </a:lnSpc>
            </a:pPr>
            <a:endParaRPr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  <a:p>
            <a:pPr>
              <a:lnSpc>
                <a:spcPct val="100000"/>
              </a:lnSpc>
            </a:pPr>
            <a:endParaRPr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  <a:p>
            <a:pPr marL="265320" indent="-264960">
              <a:lnSpc>
                <a:spcPct val="100000"/>
              </a:lnSpc>
            </a:pPr>
            <a:endParaRPr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</p:txBody>
      </p:sp>
    </p:spTree>
  </p:cSld>
  <p:timing>
    <p:tnLst>
      <p:par>
        <p:cTn id="13" dur="indefinite" restart="never" nodeType="tmRoot">
          <p:childTnLst>
            <p:seq>
              <p:cTn id="1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extShape 1"/>
          <p:cNvSpPr txBox="1"/>
          <p:nvPr/>
        </p:nvSpPr>
        <p:spPr>
          <a:xfrm>
            <a:off x="0" y="530280"/>
            <a:ext cx="8686440" cy="6041520"/>
          </a:xfrm>
          <a:prstGeom prst="rect">
            <a:avLst/>
          </a:prstGeom>
          <a:noFill/>
          <a:ln>
            <a:noFill/>
          </a:ln>
        </p:spPr>
        <p:txBody>
          <a:bodyPr lIns="182880" rIns="90000" tIns="91440" bIns="45000"/>
          <a:p>
            <a:pPr marL="265320" indent="-264960">
              <a:lnSpc>
                <a:spcPct val="100000"/>
              </a:lnSpc>
            </a:pPr>
            <a:r>
              <a:rPr lang="ru-RU" sz="3200" spc="-1" strike="noStrike" u="sng">
                <a:solidFill>
                  <a:srgbClr val="632523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           </a:t>
            </a:r>
            <a:r>
              <a:rPr lang="ru-RU" sz="3200" spc="-1" strike="noStrike" u="sng">
                <a:solidFill>
                  <a:srgbClr val="632523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Стандарт преследует следующие цели</a:t>
            </a:r>
            <a:r>
              <a:rPr lang="ru-RU" sz="3200" spc="-1" strike="noStrike">
                <a:solidFill>
                  <a:srgbClr val="632523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:</a:t>
            </a:r>
            <a:endParaRPr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  <a:p>
            <a:pPr marL="265320" indent="-264960">
              <a:lnSpc>
                <a:spcPct val="100000"/>
              </a:lnSpc>
              <a:buClr>
                <a:srgbClr val="4f81bd"/>
              </a:buClr>
              <a:buSzPct val="80000"/>
              <a:buFont typeface="Wingdings 2" charset="2"/>
              <a:buChar char=""/>
            </a:pPr>
            <a:r>
              <a:rPr lang="ru-RU" sz="3200" spc="-1" strike="noStrike">
                <a:solidFill>
                  <a:srgbClr val="632523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обеспечение государством равенства возможностей для каждого ребёнка в получении качественного дошкольного образования;</a:t>
            </a:r>
            <a:endParaRPr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  <a:p>
            <a:pPr marL="265320" indent="-264960">
              <a:lnSpc>
                <a:spcPct val="100000"/>
              </a:lnSpc>
              <a:buClr>
                <a:srgbClr val="4f81bd"/>
              </a:buClr>
              <a:buSzPct val="80000"/>
              <a:buFont typeface="Wingdings 2" charset="2"/>
              <a:buChar char=""/>
            </a:pPr>
            <a:r>
              <a:rPr lang="ru-RU" sz="3200" spc="-1" strike="noStrike">
                <a:solidFill>
                  <a:srgbClr val="632523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обеспечение государственных гарантий уровня и качества образования на основе единства обязательных требований к условиям реализации основных образовательных программ, их структуре и результатам их освоения;</a:t>
            </a:r>
            <a:endParaRPr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  <a:p>
            <a:pPr marL="265320" indent="-264960">
              <a:lnSpc>
                <a:spcPct val="100000"/>
              </a:lnSpc>
              <a:buClr>
                <a:srgbClr val="4f81bd"/>
              </a:buClr>
              <a:buSzPct val="80000"/>
              <a:buFont typeface="Wingdings 2" charset="2"/>
              <a:buChar char=""/>
            </a:pPr>
            <a:r>
              <a:rPr lang="ru-RU" sz="3200" spc="-1" strike="noStrike">
                <a:solidFill>
                  <a:srgbClr val="632523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сохранение единства образовательного пространства РФ относительно уровня дошкольного образования.</a:t>
            </a:r>
            <a:endParaRPr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  <a:p>
            <a:pPr>
              <a:lnSpc>
                <a:spcPct val="100000"/>
              </a:lnSpc>
            </a:pPr>
            <a:endParaRPr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  <a:p>
            <a:pPr>
              <a:lnSpc>
                <a:spcPct val="100000"/>
              </a:lnSpc>
            </a:pPr>
            <a:endParaRPr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</p:txBody>
      </p:sp>
    </p:spTree>
  </p:cSld>
  <p:timing>
    <p:tnLst>
      <p:par>
        <p:cTn id="15" dur="indefinite" restart="never" nodeType="tmRoot">
          <p:childTnLst>
            <p:seq>
              <p:cTn id="1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extShape 1"/>
          <p:cNvSpPr txBox="1"/>
          <p:nvPr/>
        </p:nvSpPr>
        <p:spPr>
          <a:xfrm>
            <a:off x="285840" y="214200"/>
            <a:ext cx="8400600" cy="6357600"/>
          </a:xfrm>
          <a:prstGeom prst="rect">
            <a:avLst/>
          </a:prstGeom>
          <a:noFill/>
          <a:ln>
            <a:noFill/>
          </a:ln>
        </p:spPr>
        <p:txBody>
          <a:bodyPr lIns="182880" rIns="90000" tIns="91440" bIns="45000"/>
          <a:p>
            <a:pPr marL="265320" indent="-264960">
              <a:lnSpc>
                <a:spcPct val="100000"/>
              </a:lnSpc>
            </a:pPr>
            <a:r>
              <a:rPr lang="ru-RU" sz="3200" spc="-1" strike="noStrike" u="sng">
                <a:solidFill>
                  <a:srgbClr val="632523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                   </a:t>
            </a:r>
            <a:r>
              <a:rPr lang="ru-RU" sz="3200" spc="-1" strike="noStrike" u="sng">
                <a:solidFill>
                  <a:srgbClr val="632523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Стандарт решает задачи:</a:t>
            </a:r>
            <a:endParaRPr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  <a:p>
            <a:pPr marL="265320" indent="-264960">
              <a:lnSpc>
                <a:spcPct val="100000"/>
              </a:lnSpc>
              <a:buClr>
                <a:srgbClr val="4f81bd"/>
              </a:buClr>
              <a:buSzPct val="80000"/>
              <a:buFont typeface="Wingdings 2" charset="2"/>
              <a:buChar char=""/>
            </a:pPr>
            <a:r>
              <a:rPr lang="ru-RU" sz="3200" spc="-1" strike="noStrike">
                <a:solidFill>
                  <a:srgbClr val="632523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охраны и укрепления физического и психического здоровья детей;</a:t>
            </a:r>
            <a:endParaRPr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  <a:p>
            <a:pPr marL="265320" indent="-264960">
              <a:lnSpc>
                <a:spcPct val="100000"/>
              </a:lnSpc>
              <a:buClr>
                <a:srgbClr val="4f81bd"/>
              </a:buClr>
              <a:buSzPct val="80000"/>
              <a:buFont typeface="Wingdings 2" charset="2"/>
              <a:buChar char=""/>
            </a:pPr>
            <a:r>
              <a:rPr lang="ru-RU" sz="3200" spc="-1" strike="noStrike">
                <a:solidFill>
                  <a:srgbClr val="632523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сохранения и поддержки индивидуальности ребёнка, развития индивидуальных способностей и творческого потенциала каждого ребёнка как субъекта отношений с людьми, миром и самим собой;</a:t>
            </a:r>
            <a:endParaRPr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  <a:p>
            <a:pPr marL="265320" indent="-264960">
              <a:lnSpc>
                <a:spcPct val="100000"/>
              </a:lnSpc>
              <a:buClr>
                <a:srgbClr val="4f81bd"/>
              </a:buClr>
              <a:buSzPct val="80000"/>
              <a:buFont typeface="Wingdings 2" charset="2"/>
              <a:buChar char=""/>
            </a:pPr>
            <a:r>
              <a:rPr lang="ru-RU" sz="3200" spc="-1" strike="noStrike">
                <a:solidFill>
                  <a:srgbClr val="632523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формирования общей культуры воспитанников, развития их нравственных, интеллектуальных, физических, эстетических качеств, инициативности, самостоятельности, формирования предпосылок к учебной деятельности;</a:t>
            </a:r>
            <a:endParaRPr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  <a:p>
            <a:pPr>
              <a:lnSpc>
                <a:spcPct val="100000"/>
              </a:lnSpc>
            </a:pPr>
            <a:endParaRPr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  <a:p>
            <a:pPr>
              <a:lnSpc>
                <a:spcPct val="100000"/>
              </a:lnSpc>
            </a:pPr>
            <a:endParaRPr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Verdana"/>
            </a:endParaRPr>
          </a:p>
        </p:txBody>
      </p:sp>
    </p:spTree>
  </p:cSld>
  <p:timing>
    <p:tnLst>
      <p:par>
        <p:cTn id="17" dur="indefinite" restart="never" nodeType="tmRoot">
          <p:childTnLst>
            <p:seq>
              <p:cTn id="1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95</TotalTime>
  <Application>LibreOffice/5.0.6.2$Linux_X86_64 LibreOffice_project/00m0$Build-2</Application>
  <Paragraphs>52</Paragraphs>
  <Company>Reanimator Extreme Edition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2013-08-13T15:19:17Z</dcterms:created>
  <dc:creator>Vika</dc:creator>
  <dc:language>ru-RU</dc:language>
  <cp:lastModifiedBy>User</cp:lastModifiedBy>
  <dcterms:modified xsi:type="dcterms:W3CDTF">2014-09-19T13:32:13Z</dcterms:modified>
  <cp:revision>13</cp:revision>
  <dc:title>Слайд 1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Company">
    <vt:lpwstr>Reanimator Extreme Edition</vt:lpwstr>
  </property>
  <property fmtid="{D5CDD505-2E9C-101B-9397-08002B2CF9AE}" pid="4" name="HiddenSlides">
    <vt:i4>0</vt:i4>
  </property>
  <property fmtid="{D5CDD505-2E9C-101B-9397-08002B2CF9AE}" pid="5" name="HyperlinksChanged">
    <vt:bool>0</vt:bool>
  </property>
  <property fmtid="{D5CDD505-2E9C-101B-9397-08002B2CF9AE}" pid="6" name="LinksUpToDate">
    <vt:bool>0</vt:bool>
  </property>
  <property fmtid="{D5CDD505-2E9C-101B-9397-08002B2CF9AE}" pid="7" name="MMClips">
    <vt:i4>0</vt:i4>
  </property>
  <property fmtid="{D5CDD505-2E9C-101B-9397-08002B2CF9AE}" pid="8" name="Notes">
    <vt:i4>0</vt:i4>
  </property>
  <property fmtid="{D5CDD505-2E9C-101B-9397-08002B2CF9AE}" pid="9" name="PresentationFormat">
    <vt:lpwstr>Экран (4:3)</vt:lpwstr>
  </property>
  <property fmtid="{D5CDD505-2E9C-101B-9397-08002B2CF9AE}" pid="10" name="ScaleCrop">
    <vt:bool>0</vt:bool>
  </property>
  <property fmtid="{D5CDD505-2E9C-101B-9397-08002B2CF9AE}" pid="11" name="ShareDoc">
    <vt:bool>0</vt:bool>
  </property>
  <property fmtid="{D5CDD505-2E9C-101B-9397-08002B2CF9AE}" pid="12" name="Slides">
    <vt:i4>14</vt:i4>
  </property>
</Properties>
</file>